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83" r:id="rId10"/>
    <p:sldId id="284" r:id="rId11"/>
    <p:sldId id="285" r:id="rId12"/>
    <p:sldId id="290" r:id="rId13"/>
    <p:sldId id="259" r:id="rId14"/>
    <p:sldId id="267" r:id="rId15"/>
    <p:sldId id="274" r:id="rId16"/>
    <p:sldId id="277" r:id="rId17"/>
    <p:sldId id="262" r:id="rId18"/>
    <p:sldId id="282" r:id="rId19"/>
    <p:sldId id="263" r:id="rId20"/>
    <p:sldId id="275" r:id="rId21"/>
    <p:sldId id="264" r:id="rId22"/>
    <p:sldId id="276" r:id="rId23"/>
    <p:sldId id="266" r:id="rId24"/>
    <p:sldId id="271" r:id="rId25"/>
    <p:sldId id="278" r:id="rId26"/>
    <p:sldId id="272" r:id="rId27"/>
    <p:sldId id="265" r:id="rId28"/>
    <p:sldId id="273" r:id="rId29"/>
    <p:sldId id="279" r:id="rId30"/>
    <p:sldId id="281" r:id="rId31"/>
    <p:sldId id="286" r:id="rId32"/>
    <p:sldId id="288" r:id="rId33"/>
    <p:sldId id="289" r:id="rId34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904E"/>
    <a:srgbClr val="70AD47"/>
    <a:srgbClr val="FFC000"/>
    <a:srgbClr val="ED7D31"/>
    <a:srgbClr val="238B45"/>
    <a:srgbClr val="BAE3D6"/>
    <a:srgbClr val="CEAACF"/>
    <a:srgbClr val="0DE3E3"/>
    <a:srgbClr val="7ED97A"/>
    <a:srgbClr val="D2D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-612" y="-102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99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6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75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6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microsoft.com/office/2007/relationships/hdphoto" Target="../media/hdphoto4.wdp"/><Relationship Id="rId5" Type="http://schemas.openxmlformats.org/officeDocument/2006/relationships/image" Target="../media/image50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3.wdp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62.png"/><Relationship Id="rId4" Type="http://schemas.openxmlformats.org/officeDocument/2006/relationships/image" Target="../media/image68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7.png"/><Relationship Id="rId7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62.png"/><Relationship Id="rId4" Type="http://schemas.openxmlformats.org/officeDocument/2006/relationships/image" Target="../media/image68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10324461" y="10079384"/>
            <a:ext cx="6447912" cy="468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10776931" y="5594665"/>
            <a:ext cx="6257704" cy="456402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78" y="7075292"/>
            <a:ext cx="6060405" cy="5600464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5400000">
            <a:off x="5752239" y="8027116"/>
            <a:ext cx="7347877" cy="3642093"/>
            <a:chOff x="5990312" y="10124011"/>
            <a:chExt cx="6030900" cy="2889026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27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rot="16200000" flipH="1">
              <a:off x="7937598" y="11941868"/>
              <a:ext cx="2138559" cy="3780"/>
            </a:xfrm>
            <a:prstGeom prst="line">
              <a:avLst/>
            </a:prstGeom>
            <a:ln w="127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lowchart: Alternate Process 51"/>
          <p:cNvSpPr/>
          <p:nvPr/>
        </p:nvSpPr>
        <p:spPr>
          <a:xfrm>
            <a:off x="2528848" y="12175852"/>
            <a:ext cx="3785464" cy="1085346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080063" y="863104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16078335" y="12718525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sp>
        <p:nvSpPr>
          <p:cNvPr id="17" name="Flowchart: Alternate Process 16"/>
          <p:cNvSpPr/>
          <p:nvPr/>
        </p:nvSpPr>
        <p:spPr>
          <a:xfrm>
            <a:off x="6968557" y="9133085"/>
            <a:ext cx="2904432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Hierarchical Clustering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0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797903" y="8960867"/>
            <a:ext cx="4878104" cy="354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8722524" y="9087466"/>
            <a:ext cx="4785475" cy="34902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80" y="9024197"/>
            <a:ext cx="3972166" cy="3670707"/>
          </a:xfrm>
          <a:prstGeom prst="rect">
            <a:avLst/>
          </a:prstGeom>
        </p:spPr>
      </p:pic>
      <p:sp>
        <p:nvSpPr>
          <p:cNvPr id="52" name="Flowchart: Alternate Process 51"/>
          <p:cNvSpPr/>
          <p:nvPr/>
        </p:nvSpPr>
        <p:spPr>
          <a:xfrm>
            <a:off x="207667" y="12351917"/>
            <a:ext cx="3785464" cy="1085346"/>
          </a:xfrm>
          <a:prstGeom prst="flowChartAlternateProcess">
            <a:avLst/>
          </a:prstGeom>
          <a:solidFill>
            <a:srgbClr val="BAE3D6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MetaTracts</a:t>
            </a:r>
            <a:endParaRPr lang="en-US" sz="40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0102848" y="12694904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15 clusters</a:t>
            </a:r>
            <a:endParaRPr lang="en-US" sz="4000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5224542" y="12650299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10 clusters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516" y="7958931"/>
            <a:ext cx="4545007" cy="4735973"/>
          </a:xfrm>
          <a:prstGeom prst="rect">
            <a:avLst/>
          </a:prstGeom>
        </p:spPr>
      </p:pic>
      <p:sp>
        <p:nvSpPr>
          <p:cNvPr id="16" name="Flowchart: Alternate Process 15"/>
          <p:cNvSpPr/>
          <p:nvPr/>
        </p:nvSpPr>
        <p:spPr>
          <a:xfrm>
            <a:off x="14814606" y="12650298"/>
            <a:ext cx="2024826" cy="143747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238B45"/>
                </a:solidFill>
              </a:rPr>
              <a:t>20 clusters</a:t>
            </a:r>
            <a:endParaRPr lang="en-US" sz="4000" dirty="0"/>
          </a:p>
        </p:txBody>
      </p:sp>
      <p:sp>
        <p:nvSpPr>
          <p:cNvPr id="3" name="Arc 2"/>
          <p:cNvSpPr/>
          <p:nvPr/>
        </p:nvSpPr>
        <p:spPr>
          <a:xfrm rot="10800000">
            <a:off x="1702365" y="13289165"/>
            <a:ext cx="4371278" cy="1460766"/>
          </a:xfrm>
          <a:prstGeom prst="arc">
            <a:avLst>
              <a:gd name="adj1" fmla="val 11373036"/>
              <a:gd name="adj2" fmla="val 21587675"/>
            </a:avLst>
          </a:prstGeom>
          <a:ln w="127000">
            <a:solidFill>
              <a:srgbClr val="238B45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c 3"/>
          <p:cNvSpPr/>
          <p:nvPr/>
        </p:nvSpPr>
        <p:spPr>
          <a:xfrm>
            <a:off x="2444825" y="8493205"/>
            <a:ext cx="8006576" cy="1549242"/>
          </a:xfrm>
          <a:prstGeom prst="arc">
            <a:avLst>
              <a:gd name="adj1" fmla="val 10886063"/>
              <a:gd name="adj2" fmla="val 0"/>
            </a:avLst>
          </a:prstGeom>
          <a:ln w="127000">
            <a:solidFill>
              <a:srgbClr val="238B45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10800000">
            <a:off x="1300920" y="13713702"/>
            <a:ext cx="14043157" cy="1630490"/>
          </a:xfrm>
          <a:prstGeom prst="arc">
            <a:avLst>
              <a:gd name="adj1" fmla="val 10837662"/>
              <a:gd name="adj2" fmla="val 0"/>
            </a:avLst>
          </a:prstGeom>
          <a:ln w="127000">
            <a:solidFill>
              <a:srgbClr val="238B4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20780" y="8192262"/>
            <a:ext cx="18508780" cy="5103115"/>
            <a:chOff x="-220780" y="8192262"/>
            <a:chExt cx="18508780" cy="5103115"/>
          </a:xfrm>
        </p:grpSpPr>
        <p:sp>
          <p:nvSpPr>
            <p:cNvPr id="7" name="Rectangle 6"/>
            <p:cNvSpPr/>
            <p:nvPr/>
          </p:nvSpPr>
          <p:spPr>
            <a:xfrm>
              <a:off x="-220780" y="8192262"/>
              <a:ext cx="18508780" cy="5103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35" b="7556"/>
            <a:stretch/>
          </p:blipFill>
          <p:spPr>
            <a:xfrm>
              <a:off x="3797903" y="9033435"/>
              <a:ext cx="4878104" cy="35442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86" b="7919"/>
            <a:stretch/>
          </p:blipFill>
          <p:spPr>
            <a:xfrm>
              <a:off x="8722524" y="9087466"/>
              <a:ext cx="4785475" cy="34902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0780" y="8834454"/>
              <a:ext cx="3972166" cy="3670707"/>
            </a:xfrm>
            <a:prstGeom prst="rect">
              <a:avLst/>
            </a:prstGeom>
            <a:ln>
              <a:noFill/>
            </a:ln>
          </p:spPr>
        </p:pic>
        <p:sp>
          <p:nvSpPr>
            <p:cNvPr id="52" name="Flowchart: Alternate Process 51"/>
            <p:cNvSpPr/>
            <p:nvPr/>
          </p:nvSpPr>
          <p:spPr>
            <a:xfrm>
              <a:off x="366271" y="12505162"/>
              <a:ext cx="2798064" cy="790214"/>
            </a:xfrm>
            <a:prstGeom prst="flowChartAlternateProcess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MetaTracts</a:t>
              </a:r>
              <a:endParaRPr lang="en-US" sz="4000" dirty="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9716892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15 clusters</a:t>
              </a:r>
              <a:endParaRPr lang="en-US" sz="4000" dirty="0"/>
            </a:p>
          </p:txBody>
        </p:sp>
        <p:sp>
          <p:nvSpPr>
            <p:cNvPr id="15" name="Flowchart: Alternate Process 14"/>
            <p:cNvSpPr/>
            <p:nvPr/>
          </p:nvSpPr>
          <p:spPr>
            <a:xfrm>
              <a:off x="4838586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10 clusters</a:t>
              </a:r>
              <a:endParaRPr lang="en-US" sz="40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" b="7401"/>
            <a:stretch/>
          </p:blipFill>
          <p:spPr>
            <a:xfrm>
              <a:off x="13624560" y="8192262"/>
              <a:ext cx="4474963" cy="4385469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Flowchart: Alternate Process 15"/>
            <p:cNvSpPr/>
            <p:nvPr/>
          </p:nvSpPr>
          <p:spPr>
            <a:xfrm>
              <a:off x="14428650" y="12505163"/>
              <a:ext cx="2796738" cy="790214"/>
            </a:xfrm>
            <a:prstGeom prst="flowChartAlternateProcess">
              <a:avLst/>
            </a:prstGeom>
            <a:solidFill>
              <a:srgbClr val="66C2A4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rgbClr val="238B45"/>
                  </a:solidFill>
                </a:rPr>
                <a:t>20 clusters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721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415" y="85951"/>
            <a:ext cx="11088883" cy="7200305"/>
            <a:chOff x="1873781" y="624561"/>
            <a:chExt cx="7572622" cy="61230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24"/>
            <a:stretch/>
          </p:blipFill>
          <p:spPr>
            <a:xfrm>
              <a:off x="1873781" y="624561"/>
              <a:ext cx="7572622" cy="6123086"/>
            </a:xfrm>
            <a:prstGeom prst="rect">
              <a:avLst/>
            </a:prstGeom>
          </p:spPr>
        </p:pic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852204" y="6203405"/>
              <a:ext cx="465515" cy="457200"/>
            </a:xfrm>
            <a:prstGeom prst="ellipse">
              <a:avLst/>
            </a:prstGeom>
            <a:solidFill>
              <a:srgbClr val="89698A">
                <a:alpha val="29000"/>
              </a:srgbClr>
            </a:solidFill>
            <a:ln w="76200">
              <a:solidFill>
                <a:srgbClr val="CEAA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193857" y="6203405"/>
              <a:ext cx="465515" cy="457200"/>
            </a:xfrm>
            <a:prstGeom prst="ellipse">
              <a:avLst/>
            </a:prstGeom>
            <a:solidFill>
              <a:srgbClr val="0DE3E3">
                <a:alpha val="18000"/>
              </a:srgbClr>
            </a:solidFill>
            <a:ln w="76200">
              <a:solidFill>
                <a:srgbClr val="0D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7550582" y="6203405"/>
              <a:ext cx="465515" cy="457200"/>
            </a:xfrm>
            <a:prstGeom prst="ellipse">
              <a:avLst/>
            </a:prstGeom>
            <a:solidFill>
              <a:srgbClr val="7ED97A">
                <a:alpha val="42000"/>
              </a:srgbClr>
            </a:solidFill>
            <a:ln w="76200">
              <a:solidFill>
                <a:srgbClr val="7ED9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8888739" y="6203405"/>
              <a:ext cx="465515" cy="457200"/>
            </a:xfrm>
            <a:prstGeom prst="ellipse">
              <a:avLst/>
            </a:prstGeom>
            <a:solidFill>
              <a:srgbClr val="065EEB">
                <a:alpha val="32000"/>
              </a:srgbClr>
            </a:solidFill>
            <a:ln w="76200">
              <a:solidFill>
                <a:srgbClr val="065E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8219666" y="6203405"/>
              <a:ext cx="465515" cy="457200"/>
            </a:xfrm>
            <a:prstGeom prst="ellipse">
              <a:avLst/>
            </a:prstGeom>
            <a:solidFill>
              <a:srgbClr val="D2D27A">
                <a:alpha val="36000"/>
              </a:srgbClr>
            </a:solidFill>
            <a:ln w="76200">
              <a:solidFill>
                <a:srgbClr val="D2D2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44278" y="7384113"/>
            <a:ext cx="16072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F793D"/>
                </a:solidFill>
              </a:rPr>
              <a:t>X Axis : Fiber Bundle clusters of orientation 1.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1222162" y="8121668"/>
            <a:ext cx="15716510" cy="6520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650" y="725047"/>
            <a:ext cx="5694819" cy="59169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/>
          <p:cNvSpPr/>
          <p:nvPr/>
        </p:nvSpPr>
        <p:spPr>
          <a:xfrm>
            <a:off x="15489502" y="5526294"/>
            <a:ext cx="914400" cy="914400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>
            <a:spLocks/>
          </p:cNvSpPr>
          <p:nvPr/>
        </p:nvSpPr>
        <p:spPr>
          <a:xfrm>
            <a:off x="11699293" y="1869204"/>
            <a:ext cx="914400" cy="914400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</a:p>
        </p:txBody>
      </p:sp>
      <p:sp>
        <p:nvSpPr>
          <p:cNvPr id="6" name="Oval 5"/>
          <p:cNvSpPr/>
          <p:nvPr/>
        </p:nvSpPr>
        <p:spPr>
          <a:xfrm>
            <a:off x="16441614" y="4543354"/>
            <a:ext cx="914400" cy="914400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14319859" y="6238243"/>
            <a:ext cx="914400" cy="914400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12840535" y="1177829"/>
            <a:ext cx="914400" cy="914400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cxnSp>
        <p:nvCxnSpPr>
          <p:cNvPr id="9" name="Straight Connector 8"/>
          <p:cNvCxnSpPr>
            <a:stCxn id="6" idx="1"/>
          </p:cNvCxnSpPr>
          <p:nvPr/>
        </p:nvCxnSpPr>
        <p:spPr>
          <a:xfrm flipH="1" flipV="1">
            <a:off x="16173159" y="4192145"/>
            <a:ext cx="402366" cy="48512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14840666" y="4651000"/>
            <a:ext cx="782747" cy="1009205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" idx="1"/>
          </p:cNvCxnSpPr>
          <p:nvPr/>
        </p:nvCxnSpPr>
        <p:spPr>
          <a:xfrm>
            <a:off x="13822564" y="5512033"/>
            <a:ext cx="631206" cy="86012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4"/>
          </p:cNvCxnSpPr>
          <p:nvPr/>
        </p:nvCxnSpPr>
        <p:spPr>
          <a:xfrm>
            <a:off x="13297735" y="2092229"/>
            <a:ext cx="16821" cy="1004661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4"/>
          </p:cNvCxnSpPr>
          <p:nvPr/>
        </p:nvCxnSpPr>
        <p:spPr>
          <a:xfrm>
            <a:off x="12156493" y="2783604"/>
            <a:ext cx="315173" cy="117670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6446" y="1162963"/>
            <a:ext cx="8655867" cy="5968075"/>
            <a:chOff x="906446" y="1162963"/>
            <a:chExt cx="8655867" cy="596807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906446" y="1162963"/>
              <a:ext cx="3077834" cy="1015663"/>
            </a:xfrm>
            <a:prstGeom prst="rect">
              <a:avLst/>
            </a:prstGeom>
            <a:solidFill>
              <a:srgbClr val="B2E2E2"/>
            </a:solidFill>
            <a:ln cap="rnd">
              <a:noFill/>
              <a:round/>
            </a:ln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</a:rPr>
                <a:t>X Y </a:t>
              </a:r>
              <a:r>
                <a:rPr lang="en-US" sz="6000" dirty="0">
                  <a:solidFill>
                    <a:schemeClr val="bg1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2013982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2056626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97600" y="12941"/>
            <a:ext cx="3767487" cy="1015663"/>
          </a:xfrm>
          <a:prstGeom prst="rect">
            <a:avLst/>
          </a:prstGeom>
          <a:solidFill>
            <a:srgbClr val="66C2A4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Y Z Plane</a:t>
            </a:r>
          </a:p>
        </p:txBody>
      </p:sp>
      <p:sp>
        <p:nvSpPr>
          <p:cNvPr id="29" name="TextBox 28"/>
          <p:cNvSpPr txBox="1"/>
          <p:nvPr/>
        </p:nvSpPr>
        <p:spPr>
          <a:xfrm rot="585327">
            <a:off x="906446" y="1162963"/>
            <a:ext cx="3077834" cy="1015663"/>
          </a:xfrm>
          <a:prstGeom prst="rect">
            <a:avLst/>
          </a:prstGeom>
          <a:solidFill>
            <a:srgbClr val="B2E2E2"/>
          </a:solidFill>
          <a:ln cap="rnd">
            <a:noFill/>
            <a:round/>
          </a:ln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X Y </a:t>
            </a:r>
            <a:r>
              <a:rPr lang="en-US" sz="6000" dirty="0">
                <a:solidFill>
                  <a:schemeClr val="bg1"/>
                </a:solidFill>
              </a:rPr>
              <a:t>Plane</a:t>
            </a:r>
          </a:p>
        </p:txBody>
      </p: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>
                  <a:solidFill>
                    <a:prstClr val="white"/>
                  </a:solidFill>
                </a:rPr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3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4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7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6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8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prstClr val="white"/>
                  </a:solidFill>
                </a:rPr>
                <a:t>9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 smtClean="0">
                    <a:solidFill>
                      <a:prstClr val="white"/>
                    </a:solidFill>
                  </a:rPr>
                  <a:t>0</a:t>
                </a:r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prstClr val="white"/>
                    </a:solidFill>
                  </a:rPr>
                  <a:t>1</a:t>
                </a:r>
                <a:r>
                  <a:rPr lang="ru-RU" sz="4400" dirty="0">
                    <a:solidFill>
                      <a:prstClr val="white"/>
                    </a:solidFill>
                  </a:rPr>
                  <a:t>1</a:t>
                </a:r>
                <a:endParaRPr lang="en-US" sz="44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57213" y="22852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64710" y="2252545"/>
            <a:ext cx="0" cy="9523142"/>
          </a:xfrm>
          <a:prstGeom prst="line">
            <a:avLst/>
          </a:prstGeom>
          <a:ln w="1809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6151754" y="72239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7862715" y="3786019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7993811" y="2285255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50645" y="3694238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50645" y="5442156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5533937"/>
            <a:ext cx="1058182" cy="9144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550645" y="7190073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Largest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74445" y="890691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Smallest among a set 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74445" y="10685907"/>
            <a:ext cx="4082104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Most similar to a given Bundle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40" y="1086946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728185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7922455" y="9152627"/>
            <a:ext cx="1073153" cy="9144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44891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0225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5559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60893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622740" y="1934914"/>
            <a:ext cx="0" cy="11106615"/>
          </a:xfrm>
          <a:prstGeom prst="line">
            <a:avLst/>
          </a:prstGeom>
          <a:ln w="63500">
            <a:solidFill>
              <a:srgbClr val="2C904E">
                <a:alpha val="2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1284963"/>
            <a:ext cx="2743200" cy="1603948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9423392" y="2307557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361201" y="2303839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419678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1357487" y="3484190"/>
            <a:ext cx="163861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346" y="2967181"/>
            <a:ext cx="2743200" cy="1637675"/>
          </a:xfrm>
          <a:prstGeom prst="rect">
            <a:avLst/>
          </a:prstGeom>
        </p:spPr>
      </p:pic>
      <p:sp>
        <p:nvSpPr>
          <p:cNvPr id="53" name="Rounded Rectangle 52"/>
          <p:cNvSpPr/>
          <p:nvPr/>
        </p:nvSpPr>
        <p:spPr>
          <a:xfrm>
            <a:off x="9472482" y="5442156"/>
            <a:ext cx="1633004" cy="80383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238B45"/>
                </a:solidFill>
              </a:rPr>
              <a:t>VolRen</a:t>
            </a:r>
            <a:endParaRPr lang="en-US" dirty="0" smtClean="0">
              <a:solidFill>
                <a:srgbClr val="238B45"/>
              </a:solidFill>
            </a:endParaRP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381907" y="5442156"/>
            <a:ext cx="1691422" cy="982614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MT</a:t>
            </a:r>
          </a:p>
          <a:p>
            <a:pPr algn="ctr"/>
            <a:r>
              <a:rPr lang="en-US" dirty="0" smtClean="0">
                <a:solidFill>
                  <a:srgbClr val="238B45"/>
                </a:solidFill>
              </a:rPr>
              <a:t>Slices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4679191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6641276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072" y="8299187"/>
            <a:ext cx="2743200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94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873" y="8752848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146" y="1233990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419" y="14371888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92" y="16445688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8985685"/>
            <a:ext cx="1083839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23747" y="16373932"/>
            <a:ext cx="10665548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23746" y="10843041"/>
            <a:ext cx="10411531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5980" y="12306273"/>
            <a:ext cx="10491255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598" y="10575696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423747" y="14342576"/>
            <a:ext cx="1099883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1227235" y="7841142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Task Solving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1302" y="1323566"/>
            <a:ext cx="3983722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95101" y="3153693"/>
            <a:ext cx="409151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895101" y="4932683"/>
            <a:ext cx="4091516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470" y="5298755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3268985" y="3445342"/>
            <a:ext cx="1073153" cy="9144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099395" y="1595015"/>
            <a:ext cx="5932449" cy="4706362"/>
            <a:chOff x="1099395" y="2001820"/>
            <a:chExt cx="5932449" cy="4706362"/>
          </a:xfrm>
        </p:grpSpPr>
        <p:sp>
          <p:nvSpPr>
            <p:cNvPr id="2" name="Rounded Rectangle 1"/>
            <p:cNvSpPr/>
            <p:nvPr/>
          </p:nvSpPr>
          <p:spPr>
            <a:xfrm>
              <a:off x="1557213" y="2285255"/>
              <a:ext cx="3916568" cy="603656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Volume Rendering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267"/>
            <a:stretch/>
          </p:blipFill>
          <p:spPr>
            <a:xfrm>
              <a:off x="5788589" y="3786019"/>
              <a:ext cx="1058262" cy="914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70" t="2947" r="11464"/>
            <a:stretch/>
          </p:blipFill>
          <p:spPr>
            <a:xfrm>
              <a:off x="5919685" y="2285255"/>
              <a:ext cx="930440" cy="9144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1550645" y="3694238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Hessian Based Color Mapping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550645" y="5442156"/>
              <a:ext cx="3929705" cy="1097962"/>
            </a:xfrm>
            <a:prstGeom prst="roundRect">
              <a:avLst/>
            </a:prstGeom>
            <a:solidFill>
              <a:srgbClr val="BAE3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238B45"/>
                  </a:solidFill>
                </a:rPr>
                <a:t>MetaTracts </a:t>
              </a:r>
              <a:endParaRPr lang="en-US" dirty="0">
                <a:solidFill>
                  <a:srgbClr val="238B45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5814" y="5533937"/>
              <a:ext cx="1058182" cy="9144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99395" y="2001820"/>
              <a:ext cx="5932449" cy="4706362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99395" y="967597"/>
            <a:ext cx="6114826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number of fiber bundles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8457363" y="1171543"/>
            <a:ext cx="6044968" cy="5553307"/>
          </a:xfrm>
          <a:prstGeom prst="wedgeRoundRectCallout">
            <a:avLst>
              <a:gd name="adj1" fmla="val -71532"/>
              <a:gd name="adj2" fmla="val 31048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6566065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6566065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6566065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796599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Likert Scale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8651082"/>
            <a:ext cx="13059654" cy="2150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1048476" y="7921400"/>
            <a:ext cx="30060" cy="1016426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03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509" y="7392414"/>
            <a:ext cx="2743200" cy="160394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782" y="10689544"/>
            <a:ext cx="2743200" cy="1689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55" y="12386995"/>
            <a:ext cx="2743200" cy="16938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28" y="14282380"/>
            <a:ext cx="2743200" cy="1706880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67629" y="7669857"/>
            <a:ext cx="13489883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Hessian based visualizations perform better than 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0" y="14255230"/>
            <a:ext cx="13880369" cy="1711730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Meshes generated from MetaTracts provide better spatial context than volume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0" y="9326495"/>
            <a:ext cx="13830004" cy="130420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0" y="10700519"/>
            <a:ext cx="13789118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2D slices visualizations perform better than 2D slices of original data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234" y="9014544"/>
            <a:ext cx="2743200" cy="1638456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0" y="12402289"/>
            <a:ext cx="13938293" cy="1656295"/>
          </a:xfrm>
          <a:prstGeom prst="roundRect">
            <a:avLst/>
          </a:prstGeom>
          <a:noFill/>
          <a:ln w="635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MetaTracts based visualizations perform better in finding largest, smallest and similar looking bundles than DV rendering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4380431" y="6717564"/>
            <a:ext cx="2743200" cy="10384044"/>
            <a:chOff x="8818557" y="7892630"/>
            <a:chExt cx="2743200" cy="9953422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10660566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1116979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1009556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9578903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039938" y="8422787"/>
              <a:ext cx="0" cy="9423265"/>
            </a:xfrm>
            <a:prstGeom prst="line">
              <a:avLst/>
            </a:prstGeom>
            <a:ln w="63500">
              <a:solidFill>
                <a:schemeClr val="tx1">
                  <a:alpha val="2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8818557" y="7892630"/>
              <a:ext cx="2743200" cy="624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1    2   3   4   5</a:t>
              </a:r>
              <a:endParaRPr lang="en-US" dirty="0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077680" y="76055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Task Solving</a:t>
            </a:r>
            <a:endParaRPr lang="en-US" sz="4400" dirty="0">
              <a:solidFill>
                <a:srgbClr val="238B45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94248" y="1323566"/>
            <a:ext cx="5735481" cy="15488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largest fiber bundle 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3903" y="2729955"/>
            <a:ext cx="5855826" cy="149769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smallest fiber bundle among a set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713827" y="3817567"/>
            <a:ext cx="6038203" cy="16465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Find the most similar  fiber bundle to a given bundle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031" y="4183639"/>
            <a:ext cx="1058182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1640784"/>
            <a:ext cx="1073153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8"/>
          <a:stretch/>
        </p:blipFill>
        <p:spPr>
          <a:xfrm>
            <a:off x="15722244" y="3021604"/>
            <a:ext cx="1073153" cy="914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1998662" y="1878450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Volume Rendering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7"/>
          <a:stretch/>
        </p:blipFill>
        <p:spPr>
          <a:xfrm>
            <a:off x="6814497" y="2977774"/>
            <a:ext cx="1058262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2947" r="11464"/>
          <a:stretch/>
        </p:blipFill>
        <p:spPr>
          <a:xfrm>
            <a:off x="6945593" y="1878450"/>
            <a:ext cx="930440" cy="914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99396" y="2885993"/>
            <a:ext cx="5715101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Hessian Based Color Mapping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2094" y="4187875"/>
            <a:ext cx="3929705" cy="1097962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MetaTracts </a:t>
            </a:r>
            <a:endParaRPr lang="en-US" dirty="0">
              <a:solidFill>
                <a:srgbClr val="238B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22" y="4279656"/>
            <a:ext cx="1058182" cy="9144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35980" y="1572712"/>
            <a:ext cx="7538226" cy="3869097"/>
          </a:xfrm>
          <a:prstGeom prst="roundRect">
            <a:avLst/>
          </a:prstGeom>
          <a:noFill/>
          <a:ln w="635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99395" y="967597"/>
            <a:ext cx="6773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Find the number of fiber bundles</a:t>
            </a:r>
            <a:endParaRPr lang="en-US" sz="3600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9873903" y="1327657"/>
            <a:ext cx="7081687" cy="3955589"/>
          </a:xfrm>
          <a:prstGeom prst="wedgeRoundRectCallout">
            <a:avLst>
              <a:gd name="adj1" fmla="val -71847"/>
              <a:gd name="adj2" fmla="val 37814"/>
              <a:gd name="adj3" fmla="val 16667"/>
            </a:avLst>
          </a:prstGeom>
          <a:noFill/>
          <a:ln w="635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910847" y="5718588"/>
            <a:ext cx="1517797" cy="702237"/>
          </a:xfrm>
          <a:prstGeom prst="rect">
            <a:avLst/>
          </a:prstGeom>
          <a:solidFill>
            <a:srgbClr val="70AD47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Correct</a:t>
            </a:r>
            <a:endParaRPr lang="en-US" sz="3200" dirty="0"/>
          </a:p>
        </p:txBody>
      </p:sp>
      <p:sp>
        <p:nvSpPr>
          <p:cNvPr id="98" name="Rectangle 97"/>
          <p:cNvSpPr/>
          <p:nvPr/>
        </p:nvSpPr>
        <p:spPr>
          <a:xfrm>
            <a:off x="3535816" y="5718588"/>
            <a:ext cx="1517797" cy="702237"/>
          </a:xfrm>
          <a:prstGeom prst="rect">
            <a:avLst/>
          </a:prstGeom>
          <a:solidFill>
            <a:srgbClr val="FFC000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Minor Mistake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160786" y="5718588"/>
            <a:ext cx="1517797" cy="702237"/>
          </a:xfrm>
          <a:prstGeom prst="rect">
            <a:avLst/>
          </a:prstGeom>
          <a:solidFill>
            <a:srgbClr val="ED7D31"/>
          </a:solidFill>
          <a:ln>
            <a:solidFill>
              <a:srgbClr val="2C90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</a:t>
            </a:r>
            <a:r>
              <a:rPr lang="en-US" sz="3200" dirty="0" smtClean="0"/>
              <a:t>rong</a:t>
            </a:r>
            <a:endParaRPr lang="en-US" sz="3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77680" y="6650167"/>
            <a:ext cx="3916568" cy="603656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238B45"/>
                </a:solidFill>
              </a:rPr>
              <a:t>Likert Scale</a:t>
            </a:r>
            <a:endParaRPr lang="en-US" sz="4400" dirty="0">
              <a:solidFill>
                <a:srgbClr val="238B45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861419" y="7335254"/>
            <a:ext cx="16262212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3955554" y="6984714"/>
            <a:ext cx="0" cy="9429881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529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Alternate Process 45"/>
          <p:cNvSpPr/>
          <p:nvPr/>
        </p:nvSpPr>
        <p:spPr>
          <a:xfrm>
            <a:off x="3869923" y="14000336"/>
            <a:ext cx="4489493" cy="1041651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10 clusters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5" b="7556"/>
          <a:stretch/>
        </p:blipFill>
        <p:spPr>
          <a:xfrm>
            <a:off x="3208776" y="9311722"/>
            <a:ext cx="5811789" cy="4369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6" b="7919"/>
          <a:stretch/>
        </p:blipFill>
        <p:spPr>
          <a:xfrm>
            <a:off x="9066207" y="9311722"/>
            <a:ext cx="5909963" cy="44600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5" y="2914024"/>
            <a:ext cx="5506557" cy="526529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 rot="10800000">
            <a:off x="6105754" y="7727646"/>
            <a:ext cx="6030900" cy="2334545"/>
            <a:chOff x="5990312" y="10124011"/>
            <a:chExt cx="6030900" cy="2334545"/>
          </a:xfrm>
        </p:grpSpPr>
        <p:grpSp>
          <p:nvGrpSpPr>
            <p:cNvPr id="47" name="Group 46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49" name="Arc 48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lowchart: Alternate Process 50"/>
          <p:cNvSpPr/>
          <p:nvPr/>
        </p:nvSpPr>
        <p:spPr>
          <a:xfrm>
            <a:off x="9759070" y="14000336"/>
            <a:ext cx="4524235" cy="1104070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Hierarchical clustering</a:t>
            </a:r>
          </a:p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 into 15 clusters</a:t>
            </a:r>
            <a:endParaRPr lang="en-US" sz="3600" dirty="0"/>
          </a:p>
        </p:txBody>
      </p:sp>
      <p:sp>
        <p:nvSpPr>
          <p:cNvPr id="52" name="Flowchart: Alternate Process 51"/>
          <p:cNvSpPr/>
          <p:nvPr/>
        </p:nvSpPr>
        <p:spPr>
          <a:xfrm>
            <a:off x="7865153" y="2468615"/>
            <a:ext cx="3002753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238B45"/>
                </a:solidFill>
              </a:rPr>
              <a:t>MetaTracts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9390</TotalTime>
  <Words>853</Words>
  <Application>Microsoft Office PowerPoint</Application>
  <PresentationFormat>Custom</PresentationFormat>
  <Paragraphs>407</Paragraphs>
  <Slides>33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astra</cp:lastModifiedBy>
  <cp:revision>166</cp:revision>
  <dcterms:created xsi:type="dcterms:W3CDTF">2014-09-01T21:05:22Z</dcterms:created>
  <dcterms:modified xsi:type="dcterms:W3CDTF">2014-09-24T17:41:39Z</dcterms:modified>
</cp:coreProperties>
</file>